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60" r:id="rId3"/>
    <p:sldId id="261" r:id="rId4"/>
    <p:sldId id="298" r:id="rId5"/>
    <p:sldId id="299" r:id="rId6"/>
    <p:sldId id="297" r:id="rId8"/>
    <p:sldId id="268" r:id="rId9"/>
    <p:sldId id="269" r:id="rId10"/>
    <p:sldId id="270" r:id="rId11"/>
    <p:sldId id="291" r:id="rId12"/>
    <p:sldId id="292" r:id="rId13"/>
    <p:sldId id="296" r:id="rId14"/>
    <p:sldId id="295" r:id="rId15"/>
    <p:sldId id="289" r:id="rId16"/>
    <p:sldId id="287" r:id="rId17"/>
    <p:sldId id="294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141"/>
    <a:srgbClr val="306A9B"/>
    <a:srgbClr val="FBAF2D"/>
    <a:srgbClr val="DA2757"/>
    <a:srgbClr val="295175"/>
    <a:srgbClr val="70C833"/>
    <a:srgbClr val="EC566B"/>
    <a:srgbClr val="00A5E7"/>
    <a:srgbClr val="A9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771" autoAdjust="0"/>
  </p:normalViewPr>
  <p:slideViewPr>
    <p:cSldViewPr snapToGrid="0">
      <p:cViewPr>
        <p:scale>
          <a:sx n="100" d="100"/>
          <a:sy n="100" d="100"/>
        </p:scale>
        <p:origin x="-294" y="-264"/>
      </p:cViewPr>
      <p:guideLst>
        <p:guide orient="horz" pos="2160"/>
        <p:guide orient="horz" pos="164"/>
        <p:guide orient="horz" pos="4088"/>
        <p:guide pos="2897"/>
        <p:guide pos="55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940EA7-83D6-4FF0-8B9C-3E21BBF874C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5A75C-BA9C-4921-886A-E5F47BFCCA0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5A75C-BA9C-4921-886A-E5F47BFCCA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098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584201"/>
            <a:ext cx="277345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第五课 </a:t>
            </a:r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g k h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文本框 3"/>
          <p:cNvSpPr txBox="1"/>
          <p:nvPr/>
        </p:nvSpPr>
        <p:spPr>
          <a:xfrm>
            <a:off x="5275042" y="1911400"/>
            <a:ext cx="3583950" cy="28931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汉语拼音 </a:t>
            </a:r>
            <a:endParaRPr lang="en-US" altLang="zh-CN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g k h</a:t>
            </a:r>
            <a:endParaRPr lang="zh-CN" alt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77620" y="1806483"/>
            <a:ext cx="4871630" cy="3332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60" y="1998496"/>
            <a:ext cx="5863044" cy="389137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我会写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flipH="1">
            <a:off x="6724650" y="1998496"/>
            <a:ext cx="1879490" cy="4467340"/>
          </a:xfrm>
          <a:prstGeom prst="rect">
            <a:avLst/>
          </a:prstGeom>
        </p:spPr>
      </p:pic>
      <p:cxnSp>
        <p:nvCxnSpPr>
          <p:cNvPr id="20" name="直接连接符 19"/>
          <p:cNvCxnSpPr/>
          <p:nvPr/>
        </p:nvCxnSpPr>
        <p:spPr bwMode="auto">
          <a:xfrm>
            <a:off x="451842" y="516950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 bwMode="auto">
          <a:xfrm>
            <a:off x="451842" y="560957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>
            <a:off x="451842" y="604963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 bwMode="auto">
          <a:xfrm>
            <a:off x="451842" y="648970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 bwMode="auto">
          <a:xfrm>
            <a:off x="2706169" y="513159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 bwMode="auto">
          <a:xfrm>
            <a:off x="2706169" y="557166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 bwMode="auto">
          <a:xfrm>
            <a:off x="2706169" y="601172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 bwMode="auto">
          <a:xfrm>
            <a:off x="2706169" y="645179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2679766" y="521294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hē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718129" y="521294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hě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737312" y="521294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hè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3698948" y="521294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é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079176" y="5161673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1" name="直接连接符 50"/>
          <p:cNvCxnSpPr/>
          <p:nvPr/>
        </p:nvCxnSpPr>
        <p:spPr bwMode="auto">
          <a:xfrm>
            <a:off x="432215" y="350359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 bwMode="auto">
          <a:xfrm>
            <a:off x="432215" y="394366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 bwMode="auto">
          <a:xfrm>
            <a:off x="432215" y="438372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 bwMode="auto">
          <a:xfrm>
            <a:off x="432215" y="482379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 bwMode="auto">
          <a:xfrm>
            <a:off x="2686541" y="346568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 bwMode="auto">
          <a:xfrm>
            <a:off x="2686541" y="390575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 bwMode="auto">
          <a:xfrm>
            <a:off x="2686541" y="434581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 bwMode="auto">
          <a:xfrm>
            <a:off x="2686541" y="478588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矩形 74"/>
          <p:cNvSpPr/>
          <p:nvPr/>
        </p:nvSpPr>
        <p:spPr>
          <a:xfrm>
            <a:off x="2660138" y="3547032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kē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4698501" y="3547032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kě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5717684" y="3547032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kè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3679320" y="3547032"/>
            <a:ext cx="10406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ké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1059549" y="3495763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0" name="直接连接符 79"/>
          <p:cNvCxnSpPr/>
          <p:nvPr/>
        </p:nvCxnSpPr>
        <p:spPr bwMode="auto">
          <a:xfrm>
            <a:off x="432215" y="1753186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 bwMode="auto">
          <a:xfrm>
            <a:off x="432215" y="2193251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 bwMode="auto">
          <a:xfrm>
            <a:off x="432215" y="2633316"/>
            <a:ext cx="1875622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 bwMode="auto">
          <a:xfrm>
            <a:off x="432215" y="3073380"/>
            <a:ext cx="1875622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 bwMode="auto">
          <a:xfrm>
            <a:off x="2686541" y="1715279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 bwMode="auto">
          <a:xfrm>
            <a:off x="2686541" y="2155344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85"/>
          <p:cNvCxnSpPr/>
          <p:nvPr/>
        </p:nvCxnSpPr>
        <p:spPr bwMode="auto">
          <a:xfrm>
            <a:off x="2686541" y="2595409"/>
            <a:ext cx="3823277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 bwMode="auto">
          <a:xfrm>
            <a:off x="2686541" y="3035473"/>
            <a:ext cx="3823277" cy="0"/>
          </a:xfrm>
          <a:prstGeom prst="line">
            <a:avLst/>
          </a:prstGeom>
          <a:ln w="38100"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2660138" y="179662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gē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698502" y="179662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gě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5717684" y="179662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gè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679320" y="1796622"/>
            <a:ext cx="1082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gé</a:t>
            </a:r>
            <a:endParaRPr lang="en-US" altLang="zh-C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059549" y="1745353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拼音儿歌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85799" y="1667985"/>
            <a:ext cx="6831281" cy="4732816"/>
            <a:chOff x="1950226" y="1667985"/>
            <a:chExt cx="7403075" cy="36322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950226" y="1667985"/>
              <a:ext cx="7403075" cy="3632200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 bwMode="auto">
            <a:xfrm>
              <a:off x="2238233" y="1815152"/>
              <a:ext cx="1265380" cy="873457"/>
            </a:xfrm>
            <a:prstGeom prst="rect">
              <a:avLst/>
            </a:prstGeom>
            <a:solidFill>
              <a:srgbClr val="244141"/>
            </a:solidFill>
            <a:ln w="9525" cap="flat" cmpd="sng" algn="ctr">
              <a:solidFill>
                <a:srgbClr val="24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7943181" y="1815151"/>
              <a:ext cx="1265380" cy="873457"/>
            </a:xfrm>
            <a:prstGeom prst="rect">
              <a:avLst/>
            </a:prstGeom>
            <a:solidFill>
              <a:srgbClr val="244141"/>
            </a:solidFill>
            <a:ln w="9525" cap="flat" cmpd="sng" algn="ctr">
              <a:solidFill>
                <a:srgbClr val="24414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9"/>
          <p:cNvSpPr/>
          <p:nvPr/>
        </p:nvSpPr>
        <p:spPr bwMode="auto">
          <a:xfrm>
            <a:off x="5875734" y="4289000"/>
            <a:ext cx="1000776" cy="857251"/>
          </a:xfrm>
          <a:prstGeom prst="rect">
            <a:avLst/>
          </a:prstGeom>
          <a:solidFill>
            <a:srgbClr val="24414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929" y="1754753"/>
            <a:ext cx="65785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33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n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比一比，一个举起长手臂，一个弯腰手着地，二人是对好兄弟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鸽子鸽子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g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g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g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，小鸡出壳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 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，荷花荷叶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弟弟河边捉蝌蚪，哥哥走来劝阻他。小弟弟，很听话，忙把蝌蚪送回家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354330"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字加弯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g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g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微软雅黑" panose="020B0503020204020204" pitchFamily="34" charset="-122"/>
              </a:rPr>
              <a:t>g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，竖起机枪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，靠背椅子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flipH="1">
            <a:off x="7105744" y="2055330"/>
            <a:ext cx="1879490" cy="44673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要领总结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00915" y="1600201"/>
          <a:ext cx="7826186" cy="1521111"/>
        </p:xfrm>
        <a:graphic>
          <a:graphicData uri="http://schemas.openxmlformats.org/drawingml/2006/table">
            <a:tbl>
              <a:tblPr firstRow="1" firstCol="1" bandRow="1"/>
              <a:tblGrid>
                <a:gridCol w="551140"/>
                <a:gridCol w="759947"/>
                <a:gridCol w="6515099"/>
              </a:tblGrid>
              <a:tr h="60671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写法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先写半圆，再写竖左钩，</a:t>
                      </a: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笔；占中下格。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359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舌根抬起顶住软腭，阻塞气流；软腭上升，堵住鼻腔通道；然后舌根突然放开软腭，较弱的气流冲出来，发出又轻又短的“鸽”音。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600914" y="3345744"/>
          <a:ext cx="7813745" cy="1512226"/>
        </p:xfrm>
        <a:graphic>
          <a:graphicData uri="http://schemas.openxmlformats.org/drawingml/2006/table">
            <a:tbl>
              <a:tblPr firstRow="1" firstCol="1" bandRow="1"/>
              <a:tblGrid>
                <a:gridCol w="550264"/>
                <a:gridCol w="756098"/>
                <a:gridCol w="6507383"/>
              </a:tblGrid>
              <a:tr h="5978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endParaRPr kumimoji="0" lang="en-US" altLang="zh-CN" sz="6000" b="1" i="0" u="none" strike="noStrike" kern="1200" cap="none" spc="0" normalizeH="0" baseline="0" noProof="0" dirty="0" smtClean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000" kern="100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写法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先写︱（长竖），</a:t>
                      </a: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再写左斜右斜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笔；占上中格。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904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舌根抬起顶住软腭，阻塞气流；软腭上升，堵住鼻腔通道；然后舌根突然放开软腭，发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k</a:t>
                      </a: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时，舌根离开软腭时冲出的气流比较强，发“蝌”音。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600915" y="5050948"/>
          <a:ext cx="7820307" cy="1363299"/>
        </p:xfrm>
        <a:graphic>
          <a:graphicData uri="http://schemas.openxmlformats.org/drawingml/2006/table">
            <a:tbl>
              <a:tblPr firstRow="1" firstCol="1" bandRow="1"/>
              <a:tblGrid>
                <a:gridCol w="550726"/>
                <a:gridCol w="754480"/>
                <a:gridCol w="6515101"/>
              </a:tblGrid>
              <a:tr h="60104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0" b="1" i="0" u="none" strike="noStrike" kern="1200" cap="none" spc="0" normalizeH="0" baseline="0" noProof="0" dirty="0" smtClean="0">
                          <a:ln w="1905"/>
                          <a:gradFill>
                            <a:gsLst>
                              <a:gs pos="0">
                                <a:srgbClr val="D7712B">
                                  <a:shade val="20000"/>
                                  <a:satMod val="200000"/>
                                </a:srgbClr>
                              </a:gs>
                              <a:gs pos="78000">
                                <a:srgbClr val="D7712B">
                                  <a:tint val="90000"/>
                                  <a:shade val="89000"/>
                                  <a:satMod val="220000"/>
                                </a:srgbClr>
                              </a:gs>
                              <a:gs pos="100000">
                                <a:srgbClr val="D7712B">
                                  <a:tint val="12000"/>
                                  <a:satMod val="255000"/>
                                </a:srgb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endParaRPr kumimoji="0" lang="en-US" altLang="zh-CN" sz="6000" b="1" i="0" u="none" strike="noStrike" kern="1200" cap="none" spc="0" normalizeH="0" baseline="0" noProof="0" dirty="0">
                        <a:ln w="1905"/>
                        <a:gradFill>
                          <a:gsLst>
                            <a:gs pos="0">
                              <a:srgbClr val="D7712B">
                                <a:shade val="20000"/>
                                <a:satMod val="200000"/>
                              </a:srgbClr>
                            </a:gs>
                            <a:gs pos="78000">
                              <a:srgbClr val="D7712B">
                                <a:tint val="90000"/>
                                <a:shade val="89000"/>
                                <a:satMod val="220000"/>
                              </a:srgbClr>
                            </a:gs>
                            <a:gs pos="100000">
                              <a:srgbClr val="D7712B">
                                <a:tint val="12000"/>
                                <a:satMod val="255000"/>
                              </a:srgb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写法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先写︱（长竖），再写 左弯竖，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宋体" panose="02010600030101010101" pitchFamily="2" charset="-122"/>
                        </a:rPr>
                        <a:t>笔；占上中格。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253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发音</a:t>
                      </a:r>
                      <a:endParaRPr lang="zh-CN" sz="2000" kern="10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000000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  <a:cs typeface="黑体" panose="02010609060101010101" pitchFamily="49" charset="-122"/>
                        </a:rPr>
                        <a:t>舌根和软腭轻轻接触；软腭上升，堵塞鼻腔通道，使气流从舌根和软腭之间摩擦而出，发“喝”音。</a:t>
                      </a:r>
                      <a:endParaRPr lang="zh-CN" sz="2000" kern="100" dirty="0"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63395" y="2350528"/>
            <a:ext cx="3380605" cy="4507473"/>
            <a:chOff x="6375050" y="1163638"/>
            <a:chExt cx="3801035" cy="380103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6375050" y="1163638"/>
              <a:ext cx="3801035" cy="380103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8969188" y="4410635"/>
              <a:ext cx="1196788" cy="5509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59" y="1644135"/>
            <a:ext cx="21659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1.</a:t>
            </a:r>
            <a:r>
              <a:rPr lang="zh-CN" altLang="en-US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填一填</a:t>
            </a:r>
            <a:r>
              <a:rPr lang="zh-CN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25456" y="2350528"/>
            <a:ext cx="4424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>
                <a:latin typeface="微软雅黑" panose="020B0503020204020204" pitchFamily="34" charset="-122"/>
              </a:rPr>
              <a:t>gǔ</a:t>
            </a:r>
            <a:r>
              <a:rPr lang="en-US" altLang="zh-CN" sz="3600" dirty="0">
                <a:latin typeface="微软雅黑" panose="020B0503020204020204" pitchFamily="34" charset="-122"/>
              </a:rPr>
              <a:t>—</a:t>
            </a:r>
            <a:r>
              <a:rPr lang="zh-CN" altLang="en-US" sz="3600" dirty="0">
                <a:latin typeface="微软雅黑" panose="020B0503020204020204" pitchFamily="34" charset="-122"/>
              </a:rPr>
              <a:t>（ </a:t>
            </a:r>
            <a:r>
              <a:rPr lang="zh-CN" altLang="en-US" sz="3600" dirty="0" smtClean="0">
                <a:latin typeface="微软雅黑" panose="020B0503020204020204" pitchFamily="34" charset="-122"/>
              </a:rPr>
              <a:t>  ）</a:t>
            </a:r>
            <a:r>
              <a:rPr lang="en-US" altLang="zh-CN" sz="3600" dirty="0">
                <a:latin typeface="微软雅黑" panose="020B0503020204020204" pitchFamily="34" charset="-122"/>
              </a:rPr>
              <a:t>—</a:t>
            </a:r>
            <a:r>
              <a:rPr lang="zh-CN" altLang="en-US" sz="3600" dirty="0" smtClean="0">
                <a:latin typeface="微软雅黑" panose="020B0503020204020204" pitchFamily="34" charset="-122"/>
              </a:rPr>
              <a:t>（   </a:t>
            </a:r>
            <a:r>
              <a:rPr lang="zh-CN" altLang="en-US" sz="3600" dirty="0">
                <a:latin typeface="微软雅黑" panose="020B0503020204020204" pitchFamily="34" charset="-122"/>
              </a:rPr>
              <a:t>）</a:t>
            </a:r>
            <a:endParaRPr lang="zh-CN" altLang="en-US" sz="3600" dirty="0">
              <a:latin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0613" y="4952989"/>
            <a:ext cx="3980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/>
              <a:t>( </a:t>
            </a:r>
            <a:r>
              <a:rPr lang="en-US" altLang="zh-CN" sz="3600" dirty="0" smtClean="0"/>
              <a:t>    </a:t>
            </a:r>
            <a:r>
              <a:rPr lang="en-US" altLang="zh-CN" sz="3600" dirty="0"/>
              <a:t>)—</a:t>
            </a:r>
            <a:r>
              <a:rPr lang="zh-CN" altLang="en-US" sz="3600" dirty="0" smtClean="0"/>
              <a:t>（    </a:t>
            </a:r>
            <a:r>
              <a:rPr lang="zh-CN" altLang="en-US" sz="3600" dirty="0"/>
              <a:t>）</a:t>
            </a:r>
            <a:r>
              <a:rPr lang="en-US" altLang="zh-CN" sz="3600" dirty="0"/>
              <a:t>—</a:t>
            </a:r>
            <a:r>
              <a:rPr lang="en-US" altLang="zh-CN" sz="3600" dirty="0" err="1"/>
              <a:t>kū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97250" y="2914058"/>
            <a:ext cx="1963335" cy="203893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383426" y="2173285"/>
            <a:ext cx="654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en-US" altLang="zh-CN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24988" y="2158565"/>
            <a:ext cx="654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ǔ</a:t>
            </a:r>
            <a:endParaRPr lang="en-US" altLang="zh-CN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94020" y="4814488"/>
            <a:ext cx="654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en-US" altLang="zh-CN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930901" y="4804649"/>
            <a:ext cx="6543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ū</a:t>
            </a:r>
            <a:endParaRPr lang="en-US" altLang="zh-CN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0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我会做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3160" y="1644135"/>
            <a:ext cx="38074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2.</a:t>
            </a:r>
            <a:r>
              <a:rPr lang="zh-CN" altLang="zh-CN" sz="3200" kern="100" dirty="0" smtClean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拼一拼</a:t>
            </a:r>
            <a:r>
              <a:rPr lang="zh-CN" altLang="zh-CN" sz="3200" kern="100" dirty="0">
                <a:solidFill>
                  <a:srgbClr val="000000"/>
                </a:solidFill>
                <a:latin typeface="微软雅黑" panose="020B0503020204020204" pitchFamily="34" charset="-122"/>
                <a:cs typeface="黑体" panose="02010609060101010101" pitchFamily="49" charset="-122"/>
              </a:rPr>
              <a:t>，连一连。</a:t>
            </a:r>
            <a:endParaRPr lang="zh-CN" altLang="en-US" sz="3200" dirty="0">
              <a:latin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 bwMode="auto">
          <a:xfrm>
            <a:off x="1769409" y="4932296"/>
            <a:ext cx="2477391" cy="674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直接连接符 20"/>
          <p:cNvCxnSpPr/>
          <p:nvPr/>
        </p:nvCxnSpPr>
        <p:spPr bwMode="auto">
          <a:xfrm>
            <a:off x="4773420" y="4833296"/>
            <a:ext cx="2477391" cy="67437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直接连接符 21"/>
          <p:cNvCxnSpPr/>
          <p:nvPr/>
        </p:nvCxnSpPr>
        <p:spPr bwMode="auto">
          <a:xfrm flipH="1">
            <a:off x="1242789" y="4674102"/>
            <a:ext cx="5982064" cy="8446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966578" y="2227684"/>
            <a:ext cx="1544589" cy="24464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7502" y="2658445"/>
            <a:ext cx="2764286" cy="203809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010150" y="2292991"/>
            <a:ext cx="1302213" cy="2452352"/>
            <a:chOff x="9157447" y="2479943"/>
            <a:chExt cx="1736284" cy="2452352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9286417" y="2479943"/>
              <a:ext cx="1607314" cy="2452352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 bwMode="auto">
            <a:xfrm>
              <a:off x="9157447" y="2479943"/>
              <a:ext cx="510301" cy="1229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endParaRPr kumimoji="0" lang="zh-CN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195875" y="5627664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209879" y="5584943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75312" y="5507674"/>
            <a:ext cx="6543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en-US" altLang="zh-CN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课文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51995" y="1820701"/>
            <a:ext cx="3554088" cy="44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矩形 14"/>
          <p:cNvSpPr/>
          <p:nvPr/>
        </p:nvSpPr>
        <p:spPr>
          <a:xfrm>
            <a:off x="4140109" y="1312423"/>
            <a:ext cx="46357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zh-CN" altLang="en-US" sz="2400" dirty="0"/>
              <a:t>说一说，这是什么地方呀</a:t>
            </a:r>
            <a:r>
              <a:rPr lang="en-US" altLang="zh-CN" sz="2400" dirty="0" smtClean="0"/>
              <a:t>?</a:t>
            </a:r>
            <a:endParaRPr lang="en-US" altLang="zh-CN" sz="2400" dirty="0" smtClean="0"/>
          </a:p>
          <a:p>
            <a:pPr>
              <a:lnSpc>
                <a:spcPct val="300000"/>
              </a:lnSpc>
            </a:pPr>
            <a:r>
              <a:rPr lang="zh-CN" altLang="en-US" sz="2400" dirty="0"/>
              <a:t>图中有什么人呀</a:t>
            </a:r>
            <a:r>
              <a:rPr lang="en-US" altLang="zh-CN" sz="2400" dirty="0" smtClean="0"/>
              <a:t>?</a:t>
            </a:r>
            <a:endParaRPr lang="en-US" altLang="zh-CN" sz="2400" dirty="0" smtClean="0"/>
          </a:p>
          <a:p>
            <a:pPr>
              <a:lnSpc>
                <a:spcPct val="300000"/>
              </a:lnSpc>
            </a:pPr>
            <a:r>
              <a:rPr lang="zh-CN" altLang="en-US" sz="2400" dirty="0" smtClean="0"/>
              <a:t>他们</a:t>
            </a:r>
            <a:r>
              <a:rPr lang="zh-CN" altLang="en-US" sz="2400" dirty="0"/>
              <a:t>在干什么呢</a:t>
            </a:r>
            <a:r>
              <a:rPr lang="en-US" altLang="zh-CN" sz="2400" dirty="0" smtClean="0"/>
              <a:t>?</a:t>
            </a:r>
            <a:endParaRPr lang="en-US" altLang="zh-CN" sz="2400" dirty="0" smtClean="0"/>
          </a:p>
          <a:p>
            <a:pPr>
              <a:lnSpc>
                <a:spcPct val="300000"/>
              </a:lnSpc>
            </a:pPr>
            <a:r>
              <a:rPr lang="zh-CN" altLang="en-US" sz="2400" dirty="0" smtClean="0"/>
              <a:t>你</a:t>
            </a:r>
            <a:r>
              <a:rPr lang="zh-CN" altLang="en-US" sz="2400" dirty="0"/>
              <a:t>在图中还看到了什么？</a:t>
            </a:r>
            <a:endParaRPr lang="en-US" altLang="zh-CN" sz="2400" dirty="0" smtClean="0"/>
          </a:p>
        </p:txBody>
      </p:sp>
      <p:sp>
        <p:nvSpPr>
          <p:cNvPr id="16" name="文本框 15"/>
          <p:cNvSpPr txBox="1"/>
          <p:nvPr/>
        </p:nvSpPr>
        <p:spPr>
          <a:xfrm>
            <a:off x="4194789" y="23798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小河边。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94789" y="3447191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图中有一个小哥哥和一个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小弟弟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94789" y="4539757"/>
            <a:ext cx="4185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小弟弟正把蝌蚪放回小河里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194789" y="5632323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河里还有荷花、水草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课文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2640" y="2968831"/>
            <a:ext cx="3554088" cy="3497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3822141" y="2061653"/>
            <a:ext cx="5314275" cy="3675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小弟弟在河边捉了许多小蝌蚪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看见了，说：“小蝌蚪长大了就是青蛙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青蛙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是庄稼的好朋友，它能捉好多好多害虫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快把小蝌蚪放回去吧！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小弟弟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听了哥哥的话，连忙把蝌蚪放回河里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连声称赞小弟弟做得好。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03803" y="1407465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同学们，你们能根据图意，编一个小故事吗？</a:t>
            </a:r>
            <a:endParaRPr lang="zh-CN" alt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27710" y="2037797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0" y="584201"/>
            <a:ext cx="244467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课文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667631" y="1820701"/>
            <a:ext cx="3554088" cy="44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文本框 15"/>
          <p:cNvSpPr txBox="1"/>
          <p:nvPr/>
        </p:nvSpPr>
        <p:spPr>
          <a:xfrm>
            <a:off x="4683625" y="2066544"/>
            <a:ext cx="40566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弟弟河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(h)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边捉蝌蚪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哥哥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en-US" altLang="zh-CN" sz="2800" dirty="0">
                <a:latin typeface="微软雅黑" panose="020B0503020204020204" pitchFamily="34" charset="-122"/>
              </a:rPr>
              <a:t>g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走来劝阻他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小弟弟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，很听话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50000"/>
              </a:lnSpc>
            </a:pP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忙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把蝌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(k)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蚪送回家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88852" y="158986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/>
              <a:t>读儿歌：</a:t>
            </a:r>
            <a:endParaRPr lang="zh-CN" altLang="en-US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357344" y="4716168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32033" y="4716168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949087" y="4752760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11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课文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情景图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14897" y="2165713"/>
            <a:ext cx="1787249" cy="21757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47426" y="2125542"/>
            <a:ext cx="2472635" cy="22561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66311" y="1807623"/>
            <a:ext cx="1360292" cy="28919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80616" y="2166336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82973" y="2643682"/>
            <a:ext cx="40796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图中有谁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？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</a:rPr>
              <a:t>她</a:t>
            </a:r>
            <a:r>
              <a:rPr lang="zh-CN" altLang="en-US" sz="2400" b="1" dirty="0">
                <a:solidFill>
                  <a:schemeClr val="bg1"/>
                </a:solidFill>
              </a:rPr>
              <a:t>在干什么？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182972" y="3874356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鸽子衔着橄榄枝。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182972" y="452431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鸽子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鸽子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ɡ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ɡ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ɡ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464793" y="4130525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鸽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7028890" y="4514518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775119" y="3877987"/>
            <a:ext cx="69602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微软雅黑" panose="020B0503020204020204" pitchFamily="34" charset="-122"/>
              </a:rPr>
              <a:t>g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2847" y="2810203"/>
            <a:ext cx="1787249" cy="21757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82972" y="356562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小鸡出壳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98964" y="4177658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壳</a:t>
            </a:r>
            <a:endParaRPr lang="en-US" altLang="zh-CN" sz="4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902984" y="3982427"/>
            <a:ext cx="5725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 bwMode="auto">
          <a:xfrm>
            <a:off x="7079058" y="4628757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480616" y="2166336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182973" y="2643682"/>
            <a:ext cx="42926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你们知道这幅图中发生了什么事吗？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182972" y="4259426"/>
            <a:ext cx="2492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小鸡出壳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2342" y="2668399"/>
            <a:ext cx="2472635" cy="225612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2975810" y="2011517"/>
            <a:ext cx="5848822" cy="3744903"/>
          </a:xfrm>
          <a:prstGeom prst="rect">
            <a:avLst/>
          </a:prstGeom>
        </p:spPr>
      </p:pic>
      <p:sp>
        <p:nvSpPr>
          <p:cNvPr id="2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2973" y="2657128"/>
            <a:ext cx="4079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</a:rPr>
              <a:t>图中画的是什么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？</a:t>
            </a:r>
            <a:endParaRPr lang="en-US" altLang="zh-CN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34646" y="359618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一朵荷花，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一片荷叶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80616" y="2166336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altLang="zh-CN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34645" y="4307357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荷花</a:t>
            </a:r>
            <a:r>
              <a:rPr lang="zh-CN" altLang="en-US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荷叶 </a:t>
            </a:r>
            <a:r>
              <a: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544903" y="4194717"/>
            <a:ext cx="750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4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荷</a:t>
            </a:r>
            <a:endParaRPr lang="zh-CN" altLang="en-US" dirty="0"/>
          </a:p>
        </p:txBody>
      </p:sp>
      <p:cxnSp>
        <p:nvCxnSpPr>
          <p:cNvPr id="16" name="直接箭头连接符 15"/>
          <p:cNvCxnSpPr/>
          <p:nvPr/>
        </p:nvCxnSpPr>
        <p:spPr bwMode="auto">
          <a:xfrm>
            <a:off x="7109000" y="4578710"/>
            <a:ext cx="705971" cy="0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7867870" y="4082722"/>
            <a:ext cx="68159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</a:rPr>
              <a:t>h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67850" y="2290017"/>
            <a:ext cx="1360292" cy="28919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 rot="19033334" flipH="1">
            <a:off x="3181111" y="3170319"/>
            <a:ext cx="1228745" cy="166874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75207" y="1246188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</a:t>
            </a:r>
            <a:endParaRPr lang="en-US" altLang="zh-CN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五边形 7"/>
          <p:cNvSpPr>
            <a:spLocks noChangeArrowheads="1"/>
          </p:cNvSpPr>
          <p:nvPr/>
        </p:nvSpPr>
        <p:spPr bwMode="auto">
          <a:xfrm>
            <a:off x="0" y="501650"/>
            <a:ext cx="262771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mtClean="0">
              <a:solidFill>
                <a:srgbClr val="FFFFFF"/>
              </a:solidFill>
            </a:endParaRPr>
          </a:p>
        </p:txBody>
      </p:sp>
      <p:sp>
        <p:nvSpPr>
          <p:cNvPr id="4" name="标题 1"/>
          <p:cNvSpPr txBox="1"/>
          <p:nvPr/>
        </p:nvSpPr>
        <p:spPr bwMode="auto">
          <a:xfrm>
            <a:off x="513160" y="584201"/>
            <a:ext cx="1931516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我会读</a:t>
            </a:r>
            <a:endParaRPr lang="zh-CN" altLang="zh-CN" sz="3200" b="1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5207" y="3209823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</a:t>
            </a:r>
            <a:endParaRPr lang="en-US" altLang="zh-CN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75207" y="5173458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endParaRPr lang="en-US" altLang="zh-CN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38398" y="1483691"/>
            <a:ext cx="86914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altLang="zh-CN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413100" y="5088493"/>
            <a:ext cx="789555" cy="155897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0872" y="1523187"/>
            <a:ext cx="4650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9 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字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加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弯 </a:t>
            </a:r>
            <a:r>
              <a:rPr lang="en-US" altLang="zh-CN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ɡ </a:t>
            </a:r>
            <a:r>
              <a:rPr lang="en-US" altLang="zh-CN" sz="6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ɡ</a:t>
            </a:r>
            <a:r>
              <a:rPr lang="en-US" altLang="zh-CN" sz="6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60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ɡ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70872" y="5542790"/>
            <a:ext cx="4288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靠背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椅子 </a:t>
            </a: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h </a:t>
            </a:r>
            <a:r>
              <a:rPr lang="en-US" altLang="zh-CN" sz="4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h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70872" y="3546894"/>
            <a:ext cx="44438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一把</a:t>
            </a:r>
            <a:r>
              <a:rPr lang="zh-CN" altLang="en-US" sz="3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机枪 </a:t>
            </a:r>
            <a:r>
              <a:rPr lang="en-US" altLang="zh-CN" sz="4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k </a:t>
            </a:r>
            <a:r>
              <a:rPr lang="en-US" altLang="zh-CN" sz="4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en-US" altLang="zh-CN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800" b="1" dirty="0" err="1">
                <a:latin typeface="楷体" panose="02010609060101010101" pitchFamily="49" charset="-122"/>
                <a:ea typeface="楷体" panose="02010609060101010101" pitchFamily="49" charset="-122"/>
              </a:rPr>
              <a:t>k</a:t>
            </a:r>
            <a:r>
              <a:rPr lang="zh-CN" altLang="en-US" sz="4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下箭头 12"/>
          <p:cNvSpPr/>
          <p:nvPr/>
        </p:nvSpPr>
        <p:spPr bwMode="auto">
          <a:xfrm rot="16200000">
            <a:off x="1982121" y="1922668"/>
            <a:ext cx="505090" cy="786089"/>
          </a:xfrm>
          <a:prstGeom prst="downArrow">
            <a:avLst>
              <a:gd name="adj1" fmla="val 50000"/>
              <a:gd name="adj2" fmla="val 59465"/>
            </a:avLst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下箭头 13"/>
          <p:cNvSpPr/>
          <p:nvPr/>
        </p:nvSpPr>
        <p:spPr bwMode="auto">
          <a:xfrm rot="16200000">
            <a:off x="1982120" y="3799157"/>
            <a:ext cx="505090" cy="786089"/>
          </a:xfrm>
          <a:prstGeom prst="downArrow">
            <a:avLst>
              <a:gd name="adj1" fmla="val 50000"/>
              <a:gd name="adj2" fmla="val 59465"/>
            </a:avLst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下箭头 14"/>
          <p:cNvSpPr/>
          <p:nvPr/>
        </p:nvSpPr>
        <p:spPr bwMode="auto">
          <a:xfrm rot="16200000">
            <a:off x="1983386" y="5675645"/>
            <a:ext cx="505090" cy="786089"/>
          </a:xfrm>
          <a:prstGeom prst="downArrow">
            <a:avLst>
              <a:gd name="adj1" fmla="val 50000"/>
              <a:gd name="adj2" fmla="val 59465"/>
            </a:avLst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第一PPT模板网-WWW.1PPT.COM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1740</Words>
  <Application>WPS 演示</Application>
  <PresentationFormat>全屏显示(4:3)</PresentationFormat>
  <Paragraphs>228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楷体</vt:lpstr>
      <vt:lpstr>黑体</vt:lpstr>
      <vt:lpstr>Arial</vt:lpstr>
      <vt:lpstr>Arial Unicode MS</vt:lpstr>
      <vt:lpstr>第一PPT模板网-WWW.1PPT.COM</vt:lpstr>
      <vt:lpstr>第五课 g k 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清菡</cp:lastModifiedBy>
  <cp:revision>305</cp:revision>
  <dcterms:created xsi:type="dcterms:W3CDTF">2014-11-28T08:03:00Z</dcterms:created>
  <dcterms:modified xsi:type="dcterms:W3CDTF">2019-09-18T06:43:09Z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